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Roboto" panose="020B0604020202020204" charset="0"/>
      <p:regular r:id="rId5"/>
      <p:bold r:id="rId6"/>
      <p:italic r:id="rId7"/>
      <p:boldItalic r:id="rId8"/>
    </p:embeddedFont>
    <p:embeddedFont>
      <p:font typeface="PT Sans Narrow" panose="020B0604020202020204" charset="0"/>
      <p:regular r:id="rId9"/>
      <p:bold r:id="rId10"/>
    </p:embeddedFont>
    <p:embeddedFont>
      <p:font typeface="Calibri" panose="020F0502020204030204" pitchFamily="34" charset="0"/>
      <p:regular r:id="rId11"/>
      <p:bold r:id="rId12"/>
      <p:italic r:id="rId13"/>
      <p:boldItalic r:id="rId14"/>
    </p:embeddedFont>
    <p:embeddedFont>
      <p:font typeface="Google Sans" panose="020B0604020202020204" charset="0"/>
      <p:regular r:id="rId15"/>
      <p:bold r:id="rId16"/>
      <p:italic r:id="rId17"/>
      <p:boldItalic r:id="rId18"/>
    </p:embeddedFont>
    <p:embeddedFont>
      <p:font typeface="Work Sans" panose="020B0604020202020204" charset="0"/>
      <p:regular r:id="rId19"/>
      <p:bold r:id="rId20"/>
      <p:italic r:id="rId21"/>
      <p:boldItalic r:id="rId22"/>
    </p:embeddedFont>
    <p:embeddedFont>
      <p:font typeface="Google Sans SemiBold"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984" y="-82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82325" y="2065609"/>
            <a:ext cx="6639269" cy="1547316"/>
          </a:xfrm>
          <a:prstGeom prst="rect">
            <a:avLst/>
          </a:prstGeom>
          <a:noFill/>
          <a:ln>
            <a:noFill/>
          </a:ln>
        </p:spPr>
        <p:txBody>
          <a:bodyPr spcFirstLastPara="1" wrap="square" lIns="91425" tIns="91425" rIns="91425" bIns="91425" anchor="t" anchorCtr="0">
            <a:spAutoFit/>
          </a:bodyPr>
          <a:lstStyle/>
          <a:p>
            <a:pPr lvl="0">
              <a:lnSpc>
                <a:spcPct val="115000"/>
              </a:lnSpc>
              <a:buClr>
                <a:schemeClr val="dk1"/>
              </a:buClr>
              <a:buSzPts val="1100"/>
            </a:pPr>
            <a:r>
              <a:rPr lang="en-US" sz="1100" dirty="0" smtClean="0">
                <a:solidFill>
                  <a:schemeClr val="tx1"/>
                </a:solidFill>
                <a:latin typeface="Söhne"/>
              </a:rPr>
              <a:t>Waze </a:t>
            </a:r>
            <a:r>
              <a:rPr lang="en-US" sz="1100" dirty="0">
                <a:solidFill>
                  <a:schemeClr val="tx1"/>
                </a:solidFill>
                <a:latin typeface="Söhne"/>
              </a:rPr>
              <a:t>data team is presently working on a data analytics initiative with the goal of boosting the app's overall growth by reducing the number of users who stop using the Waze app on a monthly basis. In the context of this project, 'churn' represents the count of users who either uninstalled the Waze app or ceased its usage. Binomial logistic regression models are known for their adaptability and ability to make predictive assessments, which can be instrumental in shaping significant business decisions. Our team set out to construct such a model using the provided data for this project. This report furnishes insights and detailed information derived from </a:t>
            </a:r>
            <a:r>
              <a:rPr lang="en-US" sz="1100" dirty="0" smtClean="0">
                <a:solidFill>
                  <a:schemeClr val="tx1"/>
                </a:solidFill>
                <a:latin typeface="Söhne"/>
              </a:rPr>
              <a:t>Regression </a:t>
            </a:r>
            <a:r>
              <a:rPr lang="en-US" sz="1100" dirty="0" smtClean="0">
                <a:solidFill>
                  <a:schemeClr val="tx1"/>
                </a:solidFill>
                <a:latin typeface="Söhne"/>
              </a:rPr>
              <a:t>Modeling.</a:t>
            </a:r>
            <a:endParaRPr sz="1100" dirty="0">
              <a:solidFill>
                <a:schemeClr val="tx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893344"/>
            <a:ext cx="3415500" cy="3605287"/>
            <a:chOff x="438150" y="3745275"/>
            <a:chExt cx="3415500" cy="3524756"/>
          </a:xfrm>
        </p:grpSpPr>
        <p:sp>
          <p:nvSpPr>
            <p:cNvPr id="305" name="Google Shape;305;p15"/>
            <p:cNvSpPr txBox="1"/>
            <p:nvPr/>
          </p:nvSpPr>
          <p:spPr>
            <a:xfrm>
              <a:off x="438150" y="3745275"/>
              <a:ext cx="3415500" cy="36105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smtClean="0">
                  <a:latin typeface="Roboto"/>
                  <a:ea typeface="Roboto"/>
                  <a:cs typeface="Roboto"/>
                  <a:sym typeface="Roboto"/>
                </a:rPr>
                <a:t>Regression </a:t>
              </a:r>
              <a:r>
                <a:rPr lang="en" sz="1200" b="1" dirty="0">
                  <a:latin typeface="Roboto"/>
                  <a:ea typeface="Roboto"/>
                  <a:cs typeface="Roboto"/>
                  <a:sym typeface="Roboto"/>
                </a:rPr>
                <a:t>Modeling  </a:t>
              </a:r>
              <a:endParaRPr sz="1200" b="1" dirty="0">
                <a:latin typeface="Roboto"/>
                <a:ea typeface="Roboto"/>
                <a:cs typeface="Roboto"/>
                <a:sym typeface="Roboto"/>
              </a:endParaRPr>
            </a:p>
          </p:txBody>
        </p:sp>
        <p:sp>
          <p:nvSpPr>
            <p:cNvPr id="306" name="Google Shape;306;p15"/>
            <p:cNvSpPr txBox="1"/>
            <p:nvPr/>
          </p:nvSpPr>
          <p:spPr>
            <a:xfrm>
              <a:off x="482325" y="4038407"/>
              <a:ext cx="3224100" cy="3231624"/>
            </a:xfrm>
            <a:prstGeom prst="rect">
              <a:avLst/>
            </a:prstGeom>
            <a:noFill/>
            <a:ln>
              <a:noFill/>
            </a:ln>
          </p:spPr>
          <p:txBody>
            <a:bodyPr spcFirstLastPara="1" wrap="square" lIns="91425" tIns="91425" rIns="91425" bIns="91425" anchor="t" anchorCtr="0">
              <a:spAutoFit/>
            </a:bodyPr>
            <a:lstStyle/>
            <a:p>
              <a:pPr marL="257175" lvl="0" indent="-314325"/>
              <a:r>
                <a:rPr lang="en-US" sz="1100" b="1" dirty="0">
                  <a:solidFill>
                    <a:schemeClr val="tx1"/>
                  </a:solidFill>
                  <a:latin typeface="Roboto"/>
                  <a:ea typeface="Roboto"/>
                  <a:cs typeface="Roboto"/>
                  <a:sym typeface="Roboto"/>
                </a:rPr>
                <a:t>🎯 Objective: </a:t>
              </a:r>
              <a:r>
                <a:rPr lang="en-US" sz="1100" dirty="0">
                  <a:solidFill>
                    <a:schemeClr val="tx1"/>
                  </a:solidFill>
                  <a:latin typeface="Roboto"/>
                  <a:ea typeface="Roboto"/>
                  <a:cs typeface="Roboto"/>
                  <a:sym typeface="Roboto"/>
                </a:rPr>
                <a:t>Utilize user data for the development and analysis of a binomial logistic regression model</a:t>
              </a:r>
              <a:r>
                <a:rPr lang="en-US" sz="1100" dirty="0" smtClean="0">
                  <a:solidFill>
                    <a:schemeClr val="tx1"/>
                  </a:solidFill>
                  <a:latin typeface="Roboto"/>
                  <a:ea typeface="Roboto"/>
                  <a:cs typeface="Roboto"/>
                  <a:sym typeface="Roboto"/>
                </a:rPr>
                <a:t>.</a:t>
              </a:r>
            </a:p>
            <a:p>
              <a:pPr marL="257175" lvl="0" indent="-314325"/>
              <a:endParaRPr lang="en-US" sz="1100" dirty="0">
                <a:solidFill>
                  <a:schemeClr val="tx1"/>
                </a:solidFill>
                <a:latin typeface="Roboto"/>
                <a:ea typeface="Roboto"/>
                <a:cs typeface="Roboto"/>
                <a:sym typeface="Roboto"/>
              </a:endParaRPr>
            </a:p>
            <a:p>
              <a:pPr marL="257175" lvl="0" indent="-314325"/>
              <a:r>
                <a:rPr lang="en-US" sz="1100" b="1" dirty="0">
                  <a:solidFill>
                    <a:schemeClr val="tx1"/>
                  </a:solidFill>
                  <a:latin typeface="Roboto"/>
                  <a:ea typeface="Roboto"/>
                  <a:cs typeface="Roboto"/>
                  <a:sym typeface="Roboto"/>
                </a:rPr>
                <a:t>🎯 </a:t>
              </a:r>
              <a:r>
                <a:rPr lang="en-US" sz="1100" b="1" dirty="0" smtClean="0">
                  <a:solidFill>
                    <a:schemeClr val="tx1"/>
                  </a:solidFill>
                  <a:latin typeface="Roboto"/>
                  <a:ea typeface="Roboto"/>
                  <a:cs typeface="Roboto"/>
                  <a:sym typeface="Roboto"/>
                </a:rPr>
                <a:t>Approach:  </a:t>
              </a:r>
            </a:p>
            <a:p>
              <a:pPr marL="257175" lvl="0" indent="-314325"/>
              <a:r>
                <a:rPr lang="en-US" sz="1100" dirty="0">
                  <a:solidFill>
                    <a:schemeClr val="tx1"/>
                  </a:solidFill>
                  <a:latin typeface="Roboto"/>
                  <a:ea typeface="Roboto"/>
                  <a:cs typeface="Roboto"/>
                  <a:sym typeface="Roboto"/>
                </a:rPr>
                <a:t> </a:t>
              </a:r>
              <a:r>
                <a:rPr lang="en-US" sz="1100" dirty="0" smtClean="0">
                  <a:solidFill>
                    <a:schemeClr val="tx1"/>
                  </a:solidFill>
                  <a:latin typeface="Roboto"/>
                  <a:ea typeface="Roboto"/>
                  <a:cs typeface="Roboto"/>
                  <a:sym typeface="Roboto"/>
                </a:rPr>
                <a:t>Generated </a:t>
              </a:r>
              <a:r>
                <a:rPr lang="en-US" sz="1100" dirty="0">
                  <a:solidFill>
                    <a:schemeClr val="tx1"/>
                  </a:solidFill>
                  <a:latin typeface="Roboto"/>
                  <a:ea typeface="Roboto"/>
                  <a:cs typeface="Roboto"/>
                  <a:sym typeface="Roboto"/>
                </a:rPr>
                <a:t>relevant features aligned with stakeholder needs and the business context</a:t>
              </a:r>
            </a:p>
            <a:p>
              <a:pPr marL="257175" lvl="0" indent="-314325"/>
              <a:r>
                <a:rPr lang="en-US" sz="1100" dirty="0">
                  <a:solidFill>
                    <a:schemeClr val="tx1"/>
                  </a:solidFill>
                  <a:latin typeface="Roboto"/>
                  <a:ea typeface="Roboto"/>
                  <a:cs typeface="Roboto"/>
                  <a:sym typeface="Roboto"/>
                </a:rPr>
                <a:t>Examined features for potential </a:t>
              </a:r>
              <a:r>
                <a:rPr lang="en-US" sz="1100" dirty="0" err="1">
                  <a:solidFill>
                    <a:schemeClr val="tx1"/>
                  </a:solidFill>
                  <a:latin typeface="Roboto"/>
                  <a:ea typeface="Roboto"/>
                  <a:cs typeface="Roboto"/>
                  <a:sym typeface="Roboto"/>
                </a:rPr>
                <a:t>multicollinearity</a:t>
              </a:r>
              <a:endParaRPr lang="en-US" sz="1100" dirty="0">
                <a:solidFill>
                  <a:schemeClr val="tx1"/>
                </a:solidFill>
                <a:latin typeface="Roboto"/>
                <a:ea typeface="Roboto"/>
                <a:cs typeface="Roboto"/>
                <a:sym typeface="Roboto"/>
              </a:endParaRPr>
            </a:p>
            <a:p>
              <a:pPr marL="257175" lvl="0" indent="-314325"/>
              <a:r>
                <a:rPr lang="en-US" sz="1100" dirty="0">
                  <a:solidFill>
                    <a:schemeClr val="tx1"/>
                  </a:solidFill>
                  <a:latin typeface="Roboto"/>
                  <a:ea typeface="Roboto"/>
                  <a:cs typeface="Roboto"/>
                  <a:sym typeface="Roboto"/>
                </a:rPr>
                <a:t>Established the regression model</a:t>
              </a:r>
            </a:p>
            <a:p>
              <a:pPr marL="257175" lvl="0" indent="-314325"/>
              <a:r>
                <a:rPr lang="en-US" sz="1100" dirty="0">
                  <a:solidFill>
                    <a:schemeClr val="tx1"/>
                  </a:solidFill>
                  <a:latin typeface="Roboto"/>
                  <a:ea typeface="Roboto"/>
                  <a:cs typeface="Roboto"/>
                  <a:sym typeface="Roboto"/>
                </a:rPr>
                <a:t>Assessed the model's </a:t>
              </a:r>
              <a:r>
                <a:rPr lang="en-US" sz="1100" dirty="0" smtClean="0">
                  <a:solidFill>
                    <a:schemeClr val="tx1"/>
                  </a:solidFill>
                  <a:latin typeface="Roboto"/>
                  <a:ea typeface="Roboto"/>
                  <a:cs typeface="Roboto"/>
                  <a:sym typeface="Roboto"/>
                </a:rPr>
                <a:t>performance</a:t>
              </a:r>
            </a:p>
            <a:p>
              <a:pPr marL="257175" lvl="0" indent="-314325"/>
              <a:endParaRPr lang="en-US" sz="1100" dirty="0">
                <a:solidFill>
                  <a:schemeClr val="tx1"/>
                </a:solidFill>
                <a:latin typeface="Roboto"/>
                <a:ea typeface="Roboto"/>
                <a:cs typeface="Roboto"/>
                <a:sym typeface="Roboto"/>
              </a:endParaRPr>
            </a:p>
            <a:p>
              <a:pPr marL="257175" lvl="0" indent="-314325"/>
              <a:r>
                <a:rPr lang="en-US" sz="1100" b="1" dirty="0">
                  <a:solidFill>
                    <a:schemeClr val="tx1"/>
                  </a:solidFill>
                  <a:latin typeface="Roboto"/>
                  <a:ea typeface="Roboto"/>
                  <a:cs typeface="Roboto"/>
                  <a:sym typeface="Roboto"/>
                </a:rPr>
                <a:t>🎯 </a:t>
              </a:r>
              <a:r>
                <a:rPr lang="en-US" sz="1100" b="1" dirty="0" smtClean="0">
                  <a:solidFill>
                    <a:schemeClr val="tx1"/>
                  </a:solidFill>
                  <a:latin typeface="Roboto"/>
                  <a:ea typeface="Roboto"/>
                  <a:cs typeface="Roboto"/>
                  <a:sym typeface="Roboto"/>
                </a:rPr>
                <a:t>Impact</a:t>
              </a:r>
              <a:r>
                <a:rPr lang="en-US" sz="1100" dirty="0" smtClean="0">
                  <a:solidFill>
                    <a:schemeClr val="tx1"/>
                  </a:solidFill>
                  <a:latin typeface="Roboto"/>
                  <a:ea typeface="Roboto"/>
                  <a:cs typeface="Roboto"/>
                  <a:sym typeface="Roboto"/>
                </a:rPr>
                <a:t>: </a:t>
              </a:r>
              <a:r>
                <a:rPr lang="en-US" sz="1100" dirty="0">
                  <a:solidFill>
                    <a:schemeClr val="tx1"/>
                  </a:solidFill>
                  <a:latin typeface="Roboto"/>
                  <a:ea typeface="Roboto"/>
                  <a:cs typeface="Roboto"/>
                  <a:sym typeface="Roboto"/>
                </a:rPr>
                <a:t>Given a sufficient volume of data, the outcomes of the binomial logistic regression model can unveil significant associations among variables and forecast binary results. This, in turn, can provide valuable insights for decision-making in areas such as marketing and product development.</a:t>
              </a:r>
              <a:endParaRPr sz="1100" dirty="0">
                <a:solidFill>
                  <a:schemeClr val="tx1"/>
                </a:solidFill>
                <a:latin typeface="Roboto"/>
                <a:ea typeface="Roboto"/>
                <a:cs typeface="Roboto"/>
                <a:sym typeface="Roboto"/>
              </a:endParaRPr>
            </a:p>
          </p:txBody>
        </p:sp>
      </p:grpSp>
      <p:sp>
        <p:nvSpPr>
          <p:cNvPr id="307" name="Google Shape;307;p15"/>
          <p:cNvSpPr txBox="1"/>
          <p:nvPr/>
        </p:nvSpPr>
        <p:spPr>
          <a:xfrm>
            <a:off x="3912324" y="6464925"/>
            <a:ext cx="3354900" cy="3593475"/>
          </a:xfrm>
          <a:prstGeom prst="rect">
            <a:avLst/>
          </a:prstGeom>
          <a:noFill/>
          <a:ln>
            <a:noFill/>
          </a:ln>
        </p:spPr>
        <p:txBody>
          <a:bodyPr spcFirstLastPara="1" wrap="square" lIns="91425" tIns="91425" rIns="91425" bIns="91425" anchor="t" anchorCtr="0">
            <a:noAutofit/>
          </a:bodyPr>
          <a:lstStyle/>
          <a:p>
            <a:pPr marL="142875" lvl="0" indent="-184150">
              <a:buClr>
                <a:schemeClr val="dk1"/>
              </a:buClr>
              <a:buSzPts val="1100"/>
              <a:buFont typeface="Roboto"/>
              <a:buChar char="●"/>
            </a:pPr>
            <a:r>
              <a:rPr lang="en-US" sz="1100" b="1" dirty="0">
                <a:latin typeface="Roboto"/>
                <a:ea typeface="Roboto"/>
                <a:cs typeface="Roboto"/>
                <a:sym typeface="Roboto"/>
              </a:rPr>
              <a:t>A binomial logistic regression model's effectiveness relies on accuracy, precision, and recall metrics, with recall being particularly crucial for identifying churned users.</a:t>
            </a:r>
          </a:p>
          <a:p>
            <a:pPr marL="142875" lvl="0" indent="-184150">
              <a:buClr>
                <a:schemeClr val="dk1"/>
              </a:buClr>
              <a:buSzPts val="1100"/>
              <a:buFont typeface="Roboto"/>
              <a:buChar char="●"/>
            </a:pPr>
            <a:endParaRPr lang="en-US" sz="1100" b="1" dirty="0">
              <a:latin typeface="Roboto"/>
              <a:ea typeface="Roboto"/>
              <a:cs typeface="Roboto"/>
              <a:sym typeface="Roboto"/>
            </a:endParaRPr>
          </a:p>
          <a:p>
            <a:pPr marL="142875" lvl="0" indent="-184150">
              <a:buClr>
                <a:schemeClr val="dk1"/>
              </a:buClr>
              <a:buSzPts val="1100"/>
              <a:buFont typeface="Roboto"/>
              <a:buChar char="●"/>
            </a:pPr>
            <a:r>
              <a:rPr lang="en-US" sz="1100" b="1" dirty="0">
                <a:latin typeface="Roboto"/>
                <a:ea typeface="Roboto"/>
                <a:cs typeface="Roboto"/>
                <a:sym typeface="Roboto"/>
              </a:rPr>
              <a:t>The model exhibits moderate precision, accurately predicting 53% of positive cases, but demonstrates significantly low recall, identifying only 9% of churned users. This indicates an elevated rate of false negatives and a failure to detect potential churners</a:t>
            </a:r>
            <a:r>
              <a:rPr lang="en-US" sz="1100" b="1" dirty="0" smtClean="0">
                <a:latin typeface="Roboto"/>
                <a:ea typeface="Roboto"/>
                <a:cs typeface="Roboto"/>
                <a:sym typeface="Roboto"/>
              </a:rPr>
              <a:t>.</a:t>
            </a:r>
          </a:p>
          <a:p>
            <a:pPr marL="142875" lvl="0" indent="-184150">
              <a:buClr>
                <a:schemeClr val="dk1"/>
              </a:buClr>
              <a:buSzPts val="1100"/>
              <a:buFont typeface="Roboto"/>
              <a:buChar char="●"/>
            </a:pPr>
            <a:r>
              <a:rPr lang="en-US" sz="1100" b="1" dirty="0">
                <a:latin typeface="Roboto"/>
                <a:ea typeface="Roboto"/>
                <a:cs typeface="Roboto"/>
                <a:sym typeface="Roboto"/>
              </a:rPr>
              <a:t>Notably, "</a:t>
            </a:r>
            <a:r>
              <a:rPr lang="en-US" sz="1100" b="1" dirty="0" err="1">
                <a:latin typeface="Roboto"/>
                <a:ea typeface="Roboto"/>
                <a:cs typeface="Roboto"/>
                <a:sym typeface="Roboto"/>
              </a:rPr>
              <a:t>Activity_days</a:t>
            </a:r>
            <a:r>
              <a:rPr lang="en-US" sz="1100" b="1" dirty="0">
                <a:latin typeface="Roboto"/>
                <a:ea typeface="Roboto"/>
                <a:cs typeface="Roboto"/>
                <a:sym typeface="Roboto"/>
              </a:rPr>
              <a:t>" emerged as the most influential factor in the model, displaying a negative correlation with user churn.</a:t>
            </a:r>
          </a:p>
          <a:p>
            <a:pPr marL="142875" lvl="0" indent="-184150">
              <a:buClr>
                <a:schemeClr val="dk1"/>
              </a:buClr>
              <a:buSzPts val="1100"/>
              <a:buFont typeface="Roboto"/>
              <a:buChar char="●"/>
            </a:pPr>
            <a:endParaRPr lang="en-US" sz="1100" b="1" dirty="0">
              <a:latin typeface="Roboto"/>
              <a:ea typeface="Roboto"/>
              <a:cs typeface="Roboto"/>
              <a:sym typeface="Roboto"/>
            </a:endParaRPr>
          </a:p>
          <a:p>
            <a:pPr marL="142875" lvl="0" indent="-184150">
              <a:buClr>
                <a:schemeClr val="dk1"/>
              </a:buClr>
              <a:buSzPts val="1100"/>
              <a:buFont typeface="Roboto"/>
              <a:buChar char="●"/>
            </a:pPr>
            <a:r>
              <a:rPr lang="en-US" sz="1100" b="1" dirty="0">
                <a:latin typeface="Roboto"/>
                <a:ea typeface="Roboto"/>
                <a:cs typeface="Roboto"/>
                <a:sym typeface="Roboto"/>
              </a:rPr>
              <a:t>In earlier exploratory data analysis, the churn rate rose with increasing values of "</a:t>
            </a:r>
            <a:r>
              <a:rPr lang="en-US" sz="1100" b="1" dirty="0" err="1">
                <a:latin typeface="Roboto"/>
                <a:ea typeface="Roboto"/>
                <a:cs typeface="Roboto"/>
                <a:sym typeface="Roboto"/>
              </a:rPr>
              <a:t>km_per_driving_day</a:t>
            </a:r>
            <a:r>
              <a:rPr lang="en-US" sz="1100" b="1" dirty="0">
                <a:latin typeface="Roboto"/>
                <a:ea typeface="Roboto"/>
                <a:cs typeface="Roboto"/>
                <a:sym typeface="Roboto"/>
              </a:rPr>
              <a:t>." However, within the model, daily driving distance emerged as the second-least significant variable.</a:t>
            </a:r>
            <a:endParaRPr sz="1100" b="1" dirty="0">
              <a:latin typeface="Roboto"/>
              <a:ea typeface="Roboto"/>
              <a:cs typeface="Roboto"/>
              <a:sym typeface="Roboto"/>
            </a:endParaRPr>
          </a:p>
        </p:txBody>
      </p:sp>
      <p:sp>
        <p:nvSpPr>
          <p:cNvPr id="308" name="Google Shape;308;p15"/>
          <p:cNvSpPr txBox="1"/>
          <p:nvPr/>
        </p:nvSpPr>
        <p:spPr>
          <a:xfrm>
            <a:off x="404725" y="7798200"/>
            <a:ext cx="3448800" cy="2385238"/>
          </a:xfrm>
          <a:prstGeom prst="rect">
            <a:avLst/>
          </a:prstGeom>
          <a:noFill/>
          <a:ln>
            <a:noFill/>
          </a:ln>
        </p:spPr>
        <p:txBody>
          <a:bodyPr spcFirstLastPara="1" wrap="square" lIns="91425" tIns="91425" rIns="91425" bIns="91425" anchor="t" anchorCtr="0">
            <a:spAutoFit/>
          </a:bodyPr>
          <a:lstStyle/>
          <a:p>
            <a:pPr marL="285750" lvl="0" indent="-184150">
              <a:buClr>
                <a:schemeClr val="dk1"/>
              </a:buClr>
              <a:buSzPts val="1100"/>
              <a:buFont typeface="Roboto"/>
              <a:buChar char="➔"/>
            </a:pPr>
            <a:r>
              <a:rPr lang="en-US" sz="1100" b="1" dirty="0">
                <a:latin typeface="Roboto"/>
                <a:ea typeface="Roboto"/>
                <a:cs typeface="Roboto"/>
                <a:sym typeface="Roboto"/>
              </a:rPr>
              <a:t>Based on the model outcomes, our team suggests leveraging the critical findings from this project phase to steer future investigations.</a:t>
            </a:r>
          </a:p>
          <a:p>
            <a:pPr marL="285750" lvl="0" indent="-184150">
              <a:buClr>
                <a:schemeClr val="dk1"/>
              </a:buClr>
              <a:buSzPts val="1100"/>
              <a:buFont typeface="Roboto"/>
              <a:buChar char="➔"/>
            </a:pPr>
            <a:endParaRPr lang="en-US" sz="1100" b="1" dirty="0">
              <a:latin typeface="Roboto"/>
              <a:ea typeface="Roboto"/>
              <a:cs typeface="Roboto"/>
              <a:sym typeface="Roboto"/>
            </a:endParaRPr>
          </a:p>
          <a:p>
            <a:pPr marL="285750" lvl="0" indent="-184150">
              <a:buClr>
                <a:schemeClr val="dk1"/>
              </a:buClr>
              <a:buSzPts val="1100"/>
              <a:buFont typeface="Roboto"/>
              <a:buChar char="➔"/>
            </a:pPr>
            <a:r>
              <a:rPr lang="en-US" sz="1100" b="1" dirty="0">
                <a:latin typeface="Roboto"/>
                <a:ea typeface="Roboto"/>
                <a:cs typeface="Roboto"/>
                <a:sym typeface="Roboto"/>
              </a:rPr>
              <a:t>While this model isn't suitable for making substantial business choices, it does provide valuable insights. It underscores the importance of acquiring more data features associated with user churn and potentially refining the user profile that Waze aims to address in its efforts to reduce monthly user churn and foster overall growth on the app.</a:t>
            </a:r>
            <a:endParaRPr sz="1100" b="1" dirty="0">
              <a:latin typeface="Roboto"/>
              <a:ea typeface="Roboto"/>
              <a:cs typeface="Roboto"/>
              <a:sym typeface="Roboto"/>
            </a:endParaRPr>
          </a:p>
        </p:txBody>
      </p:sp>
      <p:sp>
        <p:nvSpPr>
          <p:cNvPr id="309" name="Google Shape;309;p15"/>
          <p:cNvSpPr txBox="1">
            <a:spLocks noGrp="1"/>
          </p:cNvSpPr>
          <p:nvPr>
            <p:ph type="title"/>
          </p:nvPr>
        </p:nvSpPr>
        <p:spPr>
          <a:xfrm>
            <a:off x="328613" y="664425"/>
            <a:ext cx="7305987" cy="635738"/>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2000" b="1" dirty="0"/>
              <a:t>User Churn Project | Regression Modeling Results </a:t>
            </a:r>
            <a:endParaRPr sz="2000" dirty="0"/>
          </a:p>
        </p:txBody>
      </p:sp>
      <p:pic>
        <p:nvPicPr>
          <p:cNvPr id="312" name="Google Shape;312;p15"/>
          <p:cNvPicPr preferRelativeResize="0"/>
          <p:nvPr/>
        </p:nvPicPr>
        <p:blipFill>
          <a:blip r:embed="rId3">
            <a:alphaModFix/>
          </a:blip>
          <a:stretch>
            <a:fillRect/>
          </a:stretch>
        </p:blipFill>
        <p:spPr>
          <a:xfrm>
            <a:off x="4160764" y="4063449"/>
            <a:ext cx="2668232" cy="2109302"/>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latin typeface="Google Sans"/>
                <a:ea typeface="Google Sans"/>
                <a:cs typeface="Google Sans"/>
                <a:sym typeface="Google Sans"/>
              </a:rPr>
              <a:t>Note:</a:t>
            </a:r>
            <a:r>
              <a:rPr lang="en" sz="800">
                <a:latin typeface="Google Sans"/>
                <a:ea typeface="Google Sans"/>
                <a:cs typeface="Google Sans"/>
                <a:sym typeface="Google Sans"/>
              </a:rPr>
              <a:t> 1 = churned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435</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PT Sans Narrow</vt:lpstr>
      <vt:lpstr>Calibri</vt:lpstr>
      <vt:lpstr>Google Sans</vt:lpstr>
      <vt:lpstr>Work Sans</vt:lpstr>
      <vt:lpstr>Arial</vt:lpstr>
      <vt:lpstr>Google Sans SemiBold</vt:lpstr>
      <vt:lpstr>Söhne</vt:lpstr>
      <vt:lpstr>Simple Light</vt:lpstr>
      <vt:lpstr>Simple Light</vt:lpstr>
      <vt:lpstr>User Churn Project | Regression Modeling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Regression Modeling Results</dc:title>
  <dc:creator>Administrator</dc:creator>
  <cp:lastModifiedBy>Windows User</cp:lastModifiedBy>
  <cp:revision>7</cp:revision>
  <dcterms:modified xsi:type="dcterms:W3CDTF">2023-10-21T08:19:03Z</dcterms:modified>
</cp:coreProperties>
</file>